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714" r:id="rId3"/>
    <p:sldId id="751" r:id="rId4"/>
    <p:sldId id="749" r:id="rId5"/>
    <p:sldId id="750" r:id="rId6"/>
    <p:sldId id="752" r:id="rId7"/>
    <p:sldId id="645" r:id="rId8"/>
    <p:sldId id="715" r:id="rId9"/>
    <p:sldId id="748" r:id="rId10"/>
    <p:sldId id="717" r:id="rId11"/>
    <p:sldId id="718" r:id="rId12"/>
    <p:sldId id="719" r:id="rId13"/>
    <p:sldId id="721" r:id="rId14"/>
    <p:sldId id="720" r:id="rId15"/>
    <p:sldId id="745" r:id="rId16"/>
    <p:sldId id="746" r:id="rId17"/>
    <p:sldId id="747" r:id="rId18"/>
    <p:sldId id="725" r:id="rId19"/>
    <p:sldId id="727" r:id="rId20"/>
    <p:sldId id="728" r:id="rId21"/>
    <p:sldId id="729" r:id="rId22"/>
    <p:sldId id="730" r:id="rId23"/>
    <p:sldId id="731" r:id="rId24"/>
    <p:sldId id="732" r:id="rId25"/>
    <p:sldId id="733" r:id="rId26"/>
    <p:sldId id="734" r:id="rId27"/>
    <p:sldId id="735" r:id="rId28"/>
    <p:sldId id="736" r:id="rId29"/>
    <p:sldId id="739" r:id="rId30"/>
    <p:sldId id="738" r:id="rId31"/>
    <p:sldId id="753" r:id="rId32"/>
    <p:sldId id="754" r:id="rId33"/>
    <p:sldId id="740" r:id="rId34"/>
    <p:sldId id="737" r:id="rId35"/>
    <p:sldId id="742" r:id="rId36"/>
    <p:sldId id="741" r:id="rId37"/>
    <p:sldId id="755" r:id="rId38"/>
    <p:sldId id="757" r:id="rId39"/>
    <p:sldId id="758" r:id="rId40"/>
    <p:sldId id="756" r:id="rId41"/>
    <p:sldId id="759" r:id="rId42"/>
    <p:sldId id="487" r:id="rId43"/>
  </p:sldIdLst>
  <p:sldSz cx="9144000" cy="5143500" type="screen16x9"/>
  <p:notesSz cx="7315200" cy="12344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7" autoAdjust="0"/>
    <p:restoredTop sz="95087" autoAdjust="0"/>
  </p:normalViewPr>
  <p:slideViewPr>
    <p:cSldViewPr>
      <p:cViewPr varScale="1">
        <p:scale>
          <a:sx n="93" d="100"/>
          <a:sy n="93" d="100"/>
        </p:scale>
        <p:origin x="102" y="2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7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5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80" y="5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/>
          <a:lstStyle>
            <a:lvl1pPr algn="r">
              <a:defRPr sz="1600"/>
            </a:lvl1pPr>
          </a:lstStyle>
          <a:p>
            <a:fld id="{32836D55-C9C6-41FB-B0E7-05088DC87CF3}" type="datetimeFigureOut">
              <a:rPr lang="en-US" smtClean="0"/>
              <a:pPr/>
              <a:t>4/11/2023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5" y="11725960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 anchor="b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80" y="11725960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 anchor="b"/>
          <a:lstStyle>
            <a:lvl1pPr algn="r">
              <a:defRPr sz="1600"/>
            </a:lvl1pPr>
          </a:lstStyle>
          <a:p>
            <a:fld id="{94A01664-0125-4083-8587-AFF99C997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/>
          <a:lstStyle>
            <a:lvl1pPr algn="l">
              <a:defRPr sz="1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/>
          <a:lstStyle>
            <a:lvl1pPr algn="r">
              <a:defRPr sz="1600"/>
            </a:lvl1pPr>
          </a:lstStyle>
          <a:p>
            <a:pPr>
              <a:defRPr/>
            </a:pPr>
            <a:fld id="{7890D98F-6777-4E6F-ABF9-57B8519804F8}" type="datetimeFigureOut">
              <a:rPr lang="en-US"/>
              <a:pPr>
                <a:defRPr/>
              </a:pPr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55613" y="922338"/>
            <a:ext cx="8231188" cy="4629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0502" tIns="65253" rIns="130502" bIns="6525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3" y="5863591"/>
            <a:ext cx="5852159" cy="5554983"/>
          </a:xfrm>
          <a:prstGeom prst="rect">
            <a:avLst/>
          </a:prstGeom>
        </p:spPr>
        <p:txBody>
          <a:bodyPr vert="horz" lIns="130502" tIns="65253" rIns="130502" bIns="6525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1725038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 anchor="b"/>
          <a:lstStyle>
            <a:lvl1pPr algn="l">
              <a:defRPr sz="1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11725038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 anchor="b"/>
          <a:lstStyle>
            <a:lvl1pPr algn="r">
              <a:defRPr sz="1600"/>
            </a:lvl1pPr>
          </a:lstStyle>
          <a:p>
            <a:pPr>
              <a:defRPr/>
            </a:pPr>
            <a:fld id="{09AF5637-508C-4270-9C07-7A6F74887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A9E59A-8EC2-4DC5-999D-DAA8D02502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3048000" y="2857500"/>
            <a:ext cx="6096000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BB966E-8C2D-4BC1-8E0A-7B3027E9F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DF35C-936D-46A5-8698-4D5B43DAAF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399" y="205980"/>
            <a:ext cx="2057401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1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7D3F1-DC93-4A28-AD18-25E4200373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4767264"/>
            <a:ext cx="246888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6600" y="4767264"/>
            <a:ext cx="2895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179C8-1349-4548-830D-DF332C660C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6344D-F0A0-4571-8A46-6868868382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5F2195-D903-4C08-986A-275315ADD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82B95-DEC4-4DAB-B860-318CD0CDE3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2EDE7-420D-4568-80FC-2440922981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D2A85-AE74-436B-B7CE-78D8E73A9D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0713E-C24A-4DA9-9E2B-69657B8B78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04790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E43FF-E978-4C0D-9E32-2BB2C2A56A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362201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67264"/>
            <a:ext cx="2895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A9E59A-8EC2-4DC5-999D-DAA8D02502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2857500"/>
            <a:ext cx="228601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781624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7148/IARJSET.2021.86148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oise.getoto.net/2021/07/29/educating-young-people-in-ai-machine-learning-and-data-science-new-seminar-serie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al2home.top/ProductDetail.aspx?iid=380751683&amp;pr=39.88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cymru/data-scienc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witter.com/DocUrbs/status/1007375834347376642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asecamp.de/ki/reinforcement-learni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techvidvan.com/tutorials/types-of-machine-learning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lweb.eu/blog/digital-transformation/155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lweb.eu/blog/digital-transformation/155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simplilearn.com/10-algorithms-machine-learning-engineers-need-to-know-article" TargetMode="Externa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simplilearn.com/10-algorithms-machine-learning-engineers-need-to-know-article" TargetMode="Externa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s://towardsdatascience.com/p-3fb6f2367464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hyperlink" Target="https://towardsdatascience.com/p-3fb6f2367464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hyperlink" Target="https://towardsdatascience.com/p-3fb6f2367464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greatlearning.com/blog/what-is-artificial-intelligenc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owardsdatascience.com/p-3fb6f2367464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hyperlink" Target="https://towardsdatascience.com/p-3fb6f2367464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akademik.itb.ac.id/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huawei.com/enterprise/en/4-types-of-artificial-intelligence/thread/891503-89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toppersnotes.com/current-affairs/blog/government-steps-to-promote-upskilling-or-reskilling-of-artificial-intelligence-Bog9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fsm.ac.in/blog/an-introduction-to-machine-learning-its-importance-types-and-application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edium.com/decoding-artificial-intelligence/p-f5274d8db2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Research Discussion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5E2BD2-9046-4A03-9863-E4C5FD7D6D94}" type="slidenum">
              <a:rPr lang="en-US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2857500"/>
            <a:ext cx="9144000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54" name="Title 1"/>
          <p:cNvSpPr>
            <a:spLocks noGrp="1"/>
          </p:cNvSpPr>
          <p:nvPr>
            <p:ph type="ctrTitle"/>
          </p:nvPr>
        </p:nvSpPr>
        <p:spPr>
          <a:xfrm>
            <a:off x="342900" y="514350"/>
            <a:ext cx="8458201" cy="1843088"/>
          </a:xfrm>
        </p:spPr>
        <p:txBody>
          <a:bodyPr/>
          <a:lstStyle/>
          <a:p>
            <a:pPr eaLnBrk="1" hangingPunct="1"/>
            <a:r>
              <a:rPr lang="en-US" sz="4800"/>
              <a:t>Machine Learning</a:t>
            </a:r>
            <a:br>
              <a:rPr lang="en-US" sz="4800"/>
            </a:br>
            <a:r>
              <a:rPr lang="en-US" sz="3200">
                <a:solidFill>
                  <a:schemeClr val="bg1">
                    <a:lumMod val="75000"/>
                  </a:schemeClr>
                </a:solidFill>
              </a:rPr>
              <a:t>Discussing through available diagrams</a:t>
            </a:r>
          </a:p>
        </p:txBody>
      </p:sp>
      <p:sp>
        <p:nvSpPr>
          <p:cNvPr id="2055" name="Subtitle 2"/>
          <p:cNvSpPr>
            <a:spLocks noGrp="1"/>
          </p:cNvSpPr>
          <p:nvPr>
            <p:ph type="subTitle" idx="1"/>
          </p:nvPr>
        </p:nvSpPr>
        <p:spPr>
          <a:xfrm>
            <a:off x="838202" y="2861369"/>
            <a:ext cx="7391398" cy="1254825"/>
          </a:xfrm>
        </p:spPr>
        <p:txBody>
          <a:bodyPr/>
          <a:lstStyle/>
          <a:p>
            <a:pPr algn="l" eaLnBrk="1" hangingPunct="1">
              <a:lnSpc>
                <a:spcPct val="80000"/>
              </a:lnSpc>
            </a:pPr>
            <a:r>
              <a:rPr lang="pt-BR" sz="1800">
                <a:solidFill>
                  <a:schemeClr val="tx2"/>
                </a:solidFill>
              </a:rPr>
              <a:t>to</a:t>
            </a:r>
            <a:r>
              <a:rPr lang="pt-BR" sz="1800">
                <a:solidFill>
                  <a:schemeClr val="bg1"/>
                </a:solidFill>
              </a:rPr>
              <a:t> Adi Pancoro</a:t>
            </a:r>
            <a:r>
              <a:rPr lang="pt-BR" sz="1800" baseline="30000">
                <a:solidFill>
                  <a:schemeClr val="bg1"/>
                </a:solidFill>
              </a:rPr>
              <a:t>1</a:t>
            </a:r>
            <a:r>
              <a:rPr lang="pt-BR" sz="1800">
                <a:solidFill>
                  <a:schemeClr val="bg1"/>
                </a:solidFill>
              </a:rPr>
              <a:t> </a:t>
            </a:r>
            <a:r>
              <a:rPr lang="pt-BR" sz="1800">
                <a:solidFill>
                  <a:schemeClr val="tx2"/>
                </a:solidFill>
              </a:rPr>
              <a:t>and</a:t>
            </a:r>
            <a:r>
              <a:rPr lang="pt-BR" sz="1800">
                <a:solidFill>
                  <a:schemeClr val="bg1"/>
                </a:solidFill>
              </a:rPr>
              <a:t> Udjianna Sekteria Pasaribu</a:t>
            </a:r>
            <a:r>
              <a:rPr lang="pt-BR" sz="1800" baseline="30000">
                <a:solidFill>
                  <a:schemeClr val="bg1"/>
                </a:solidFill>
              </a:rPr>
              <a:t>2</a:t>
            </a:r>
            <a:r>
              <a:rPr lang="pt-BR" sz="1800">
                <a:solidFill>
                  <a:schemeClr val="bg1"/>
                </a:solidFill>
              </a:rPr>
              <a:t> </a:t>
            </a:r>
            <a:r>
              <a:rPr lang="pt-BR" sz="1800">
                <a:solidFill>
                  <a:schemeClr val="tx2"/>
                </a:solidFill>
              </a:rPr>
              <a:t>from</a:t>
            </a:r>
            <a:r>
              <a:rPr lang="pt-BR" sz="1800">
                <a:solidFill>
                  <a:schemeClr val="bg1"/>
                </a:solidFill>
              </a:rPr>
              <a:t> Sparisoma Viridi</a:t>
            </a:r>
            <a:r>
              <a:rPr lang="pt-BR" sz="1800" baseline="30000">
                <a:solidFill>
                  <a:schemeClr val="bg1"/>
                </a:solidFill>
              </a:rPr>
              <a:t>3</a:t>
            </a:r>
            <a:endParaRPr lang="en-US" sz="1400" baseline="30000">
              <a:solidFill>
                <a:schemeClr val="bg1"/>
              </a:solidFill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sz="1400" baseline="30000">
                <a:solidFill>
                  <a:schemeClr val="bg1"/>
                </a:solidFill>
              </a:rPr>
              <a:t>1</a:t>
            </a:r>
            <a:r>
              <a:rPr lang="en-US" sz="1400">
                <a:solidFill>
                  <a:schemeClr val="bg1"/>
                </a:solidFill>
              </a:rPr>
              <a:t>Genetics and Molecular Biotechnology Expertise Group, School of Life Sciences &amp; Technology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1400" baseline="30000">
                <a:solidFill>
                  <a:schemeClr val="bg1"/>
                </a:solidFill>
              </a:rPr>
              <a:t>2</a:t>
            </a:r>
            <a:r>
              <a:rPr lang="en-US" sz="1400">
                <a:solidFill>
                  <a:schemeClr val="bg1"/>
                </a:solidFill>
              </a:rPr>
              <a:t>Statistics Research Group, Faculty of Mathematics and Natural Sciences 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1400" baseline="30000">
                <a:solidFill>
                  <a:schemeClr val="bg1"/>
                </a:solidFill>
              </a:rPr>
              <a:t>3</a:t>
            </a:r>
            <a:r>
              <a:rPr lang="en-US" sz="1400">
                <a:solidFill>
                  <a:schemeClr val="bg1"/>
                </a:solidFill>
              </a:rPr>
              <a:t>Nuclear Physics and Biophysics Research Division, Faculty of Mathematics and Natural Sciences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1400" baseline="30000">
                <a:solidFill>
                  <a:schemeClr val="bg1"/>
                </a:solidFill>
              </a:rPr>
              <a:t>1-3</a:t>
            </a:r>
            <a:r>
              <a:rPr lang="en-US" sz="1400">
                <a:solidFill>
                  <a:schemeClr val="bg1"/>
                </a:solidFill>
              </a:rPr>
              <a:t>Institut Teknologi Bandung, Bandung 40132, Indonesia</a:t>
            </a:r>
          </a:p>
          <a:p>
            <a:pPr algn="l" eaLnBrk="1" hangingPunct="1">
              <a:lnSpc>
                <a:spcPct val="80000"/>
              </a:lnSpc>
            </a:pPr>
            <a:endParaRPr lang="en-US" sz="400">
              <a:solidFill>
                <a:schemeClr val="bg1"/>
              </a:solidFill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sz="1100">
                <a:solidFill>
                  <a:schemeClr val="bg1"/>
                </a:solidFill>
              </a:rPr>
              <a:t>20230410-v3| https://doi.org/10.5281/zenodo.7816244</a:t>
            </a:r>
          </a:p>
        </p:txBody>
      </p:sp>
      <p:sp>
        <p:nvSpPr>
          <p:cNvPr id="8" name="Rectangle 7">
            <a:hlinkClick r:id="rId3"/>
          </p:cNvPr>
          <p:cNvSpPr/>
          <p:nvPr/>
        </p:nvSpPr>
        <p:spPr>
          <a:xfrm>
            <a:off x="1764393" y="4009276"/>
            <a:ext cx="2386195" cy="23812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2" y="4767264"/>
            <a:ext cx="2895600" cy="273844"/>
          </a:xfrm>
        </p:spPr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282B95-DEC4-4DAB-B860-318CD0CDE35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24578" name="Picture 2" descr="https://www.researchgate.net/publication/353939315/figure/fig1/AS:1057659167989760@1629177004291/Venn-Diagram-for-AI-ML-NLP-DL_W64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47810"/>
            <a:ext cx="4267200" cy="4165760"/>
          </a:xfrm>
          <a:prstGeom prst="rect">
            <a:avLst/>
          </a:prstGeom>
          <a:noFill/>
        </p:spPr>
      </p:pic>
      <p:sp>
        <p:nvSpPr>
          <p:cNvPr id="9" name="Rectangle 8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Rohini G. Khalkar, Adarsh Singh Dikhit, Anirudh Goel, Manisha Gupta, “Handwritten Text Recognition using Deep Learning (CNN &amp; RNN)”, IARJSET 8(6):870-881, Jun 2021, url </a:t>
            </a:r>
            <a:r>
              <a:rPr lang="en-US" sz="1000">
                <a:solidFill>
                  <a:srgbClr val="0070C0"/>
                </a:solidFill>
              </a:rPr>
              <a:t>http://dx.doi.org/10.17148/IARJSET.2021.86148</a:t>
            </a:r>
            <a:r>
              <a:rPr lang="en-US" sz="1000"/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27650" name="Picture 2" descr="Venn diagram showing the overlaps between computer science, AI, machine learning, statistics, and data science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66803"/>
            <a:ext cx="5638800" cy="3935884"/>
          </a:xfrm>
          <a:prstGeom prst="rect">
            <a:avLst/>
          </a:prstGeom>
          <a:noFill/>
        </p:spPr>
      </p:pic>
      <p:sp>
        <p:nvSpPr>
          <p:cNvPr id="6" name="Rectangle 5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Sue Sentance, “Educating Young People in AI, Machine Learning, and Data Science: New Seminar Series”, Noise, 27 Jul 2021, url </a:t>
            </a:r>
            <a:r>
              <a:rPr lang="en-US" sz="1000">
                <a:solidFill>
                  <a:srgbClr val="0070C0"/>
                </a:solidFill>
              </a:rPr>
              <a:t>https://noise.getoto.net/2021/07/29/educating-young-people-in-ai-machine-learning-and-data-science-new-seminar-series/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28674" name="Picture 2" descr="statistics for data science and machine learning for Sale,Up To OFF 77%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289" y="57150"/>
            <a:ext cx="5041422" cy="4254500"/>
          </a:xfrm>
          <a:prstGeom prst="rect">
            <a:avLst/>
          </a:prstGeom>
          <a:noFill/>
        </p:spPr>
      </p:pic>
      <p:sp>
        <p:nvSpPr>
          <p:cNvPr id="6" name="Rectangle 5">
            <a:hlinkClick r:id="rId3"/>
          </p:cNvPr>
          <p:cNvSpPr/>
          <p:nvPr/>
        </p:nvSpPr>
        <p:spPr>
          <a:xfrm>
            <a:off x="457200" y="4184436"/>
            <a:ext cx="822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Jon-Ting, Coursera, GitHub, url </a:t>
            </a:r>
            <a:r>
              <a:rPr lang="en-US" sz="1000">
                <a:solidFill>
                  <a:srgbClr val="0070C0"/>
                </a:solidFill>
              </a:rPr>
              <a:t>https://www.meal2home.top/ProductDetail.aspx?iid=380751683&amp;pr=39.88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30722" name="Picture 2" descr="Data Science Venn Diagram"/>
          <p:cNvPicPr>
            <a:picLocks noChangeAspect="1" noChangeArrowheads="1"/>
          </p:cNvPicPr>
          <p:nvPr/>
        </p:nvPicPr>
        <p:blipFill>
          <a:blip r:embed="rId2"/>
          <a:srcRect t="5905" b="6690"/>
          <a:stretch>
            <a:fillRect/>
          </a:stretch>
        </p:blipFill>
        <p:spPr bwMode="auto">
          <a:xfrm>
            <a:off x="2096614" y="44142"/>
            <a:ext cx="4950772" cy="4191000"/>
          </a:xfrm>
          <a:prstGeom prst="rect">
            <a:avLst/>
          </a:prstGeom>
          <a:noFill/>
        </p:spPr>
      </p:pic>
      <p:sp>
        <p:nvSpPr>
          <p:cNvPr id="6" name="Rectangle 5">
            <a:hlinkClick r:id="rId3"/>
          </p:cNvPr>
          <p:cNvSpPr/>
          <p:nvPr/>
        </p:nvSpPr>
        <p:spPr>
          <a:xfrm>
            <a:off x="457200" y="4184436"/>
            <a:ext cx="822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Rob Pascoe, “Data science”, Data Cymru, url </a:t>
            </a:r>
            <a:r>
              <a:rPr lang="en-US" sz="1000">
                <a:solidFill>
                  <a:srgbClr val="0070C0"/>
                </a:solidFill>
              </a:rPr>
              <a:t>https://www.data.cymru/data-science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" y="79452"/>
            <a:ext cx="7848600" cy="4097430"/>
          </a:xfrm>
          <a:prstGeom prst="rect">
            <a:avLst/>
          </a:prstGeom>
          <a:noFill/>
        </p:spPr>
      </p:pic>
      <p:sp>
        <p:nvSpPr>
          <p:cNvPr id="6" name="Rectangle 5">
            <a:hlinkClick r:id="rId4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Ryan Urbanowicz, “New proposed field/term Venn diagram for an upcoming talk”, Twitter, 15 Jun 2018, url </a:t>
            </a:r>
            <a:r>
              <a:rPr lang="en-US" sz="1000">
                <a:solidFill>
                  <a:srgbClr val="0070C0"/>
                </a:solidFill>
              </a:rPr>
              <a:t>https://twitter.com/DocUrbs/status/1007375834347376642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218677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49154" name="Picture 2" descr="Reinforcement Learning - simply explained! | Data Baseca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99045"/>
            <a:ext cx="7848600" cy="4253880"/>
          </a:xfrm>
          <a:prstGeom prst="rect">
            <a:avLst/>
          </a:prstGeom>
          <a:noFill/>
        </p:spPr>
      </p:pic>
      <p:sp>
        <p:nvSpPr>
          <p:cNvPr id="10" name="Rectangle 9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-, “Reinforcement Learning: Bestärkendes Lernen erklärt!”, Data Base Camp, 26 Jan 2022, url </a:t>
            </a:r>
            <a:r>
              <a:rPr lang="en-US" sz="1000">
                <a:solidFill>
                  <a:srgbClr val="0070C0"/>
                </a:solidFill>
              </a:rPr>
              <a:t>https://databasecamp.de/ki/reinforcement-learning</a:t>
            </a:r>
            <a:r>
              <a:rPr lang="en-US" sz="1000"/>
              <a:t> [20230411].</a:t>
            </a:r>
          </a:p>
        </p:txBody>
      </p:sp>
    </p:spTree>
    <p:extLst>
      <p:ext uri="{BB962C8B-B14F-4D97-AF65-F5344CB8AC3E}">
        <p14:creationId xmlns:p14="http://schemas.microsoft.com/office/powerpoint/2010/main" val="1112959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 is also another way for types of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Rectangle 6">
            <a:hlinkClick r:id="rId2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TechVidvan Team, “Types of Machine Learning – Supervised, Unsupervised, Reinforcement”, Simplilearn, 10 Mar 2021, url </a:t>
            </a:r>
            <a:r>
              <a:rPr lang="en-US" sz="1000">
                <a:solidFill>
                  <a:srgbClr val="0070C0"/>
                </a:solidFill>
              </a:rPr>
              <a:t>https://techvidvan.com/tutorials/types-of-machine-learning/</a:t>
            </a:r>
            <a:r>
              <a:rPr lang="en-US" sz="1000"/>
              <a:t> [20230411].</a:t>
            </a:r>
          </a:p>
        </p:txBody>
      </p:sp>
      <p:pic>
        <p:nvPicPr>
          <p:cNvPr id="51202" name="Picture 2" descr="Types of Machine Learning - Supervised, Unsupervised, Reinforcement -  TechVidvan"/>
          <p:cNvPicPr>
            <a:picLocks noChangeAspect="1" noChangeArrowheads="1"/>
          </p:cNvPicPr>
          <p:nvPr/>
        </p:nvPicPr>
        <p:blipFill>
          <a:blip r:embed="rId3"/>
          <a:srcRect t="15917"/>
          <a:stretch>
            <a:fillRect/>
          </a:stretch>
        </p:blipFill>
        <p:spPr bwMode="auto">
          <a:xfrm>
            <a:off x="784983" y="850251"/>
            <a:ext cx="7574036" cy="3332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7794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Algorithms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b="43516"/>
          <a:stretch>
            <a:fillRect/>
          </a:stretch>
        </p:blipFill>
        <p:spPr bwMode="auto">
          <a:xfrm>
            <a:off x="457200" y="166802"/>
            <a:ext cx="4207702" cy="354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 t="71042"/>
          <a:stretch>
            <a:fillRect/>
          </a:stretch>
        </p:blipFill>
        <p:spPr bwMode="auto">
          <a:xfrm>
            <a:off x="4495799" y="166802"/>
            <a:ext cx="4207701" cy="181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Simon Tavasoli, “Top 10 Machine Learning Algorithms For Beginners: Supervised, and More”, Simplilearn, 30 Mar 2023, url </a:t>
            </a:r>
            <a:r>
              <a:rPr lang="en-US" sz="1000">
                <a:solidFill>
                  <a:srgbClr val="0070C0"/>
                </a:solidFill>
              </a:rPr>
              <a:t>https://www.simplilearn.com/10-algorithms-machine-learning-engineers-need-to-know-article</a:t>
            </a:r>
            <a:r>
              <a:rPr lang="en-US" sz="1000"/>
              <a:t> [20230410].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 t="55575" b="28958"/>
          <a:stretch>
            <a:fillRect/>
          </a:stretch>
        </p:blipFill>
        <p:spPr bwMode="auto">
          <a:xfrm>
            <a:off x="4495800" y="1962150"/>
            <a:ext cx="4207702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tabLst>
                <a:tab pos="3657600" algn="r"/>
              </a:tabLst>
            </a:pPr>
            <a:r>
              <a:rPr lang="en-US"/>
              <a:t>Artificial Intelligence	3</a:t>
            </a:r>
          </a:p>
          <a:p>
            <a:pPr>
              <a:tabLst>
                <a:tab pos="3657600" algn="r"/>
              </a:tabLst>
            </a:pPr>
            <a:r>
              <a:rPr lang="en-US"/>
              <a:t>Machine Learning	7</a:t>
            </a:r>
          </a:p>
          <a:p>
            <a:pPr>
              <a:tabLst>
                <a:tab pos="3657600" algn="r"/>
              </a:tabLst>
            </a:pPr>
            <a:r>
              <a:rPr lang="en-US"/>
              <a:t>Types	15</a:t>
            </a:r>
          </a:p>
          <a:p>
            <a:pPr>
              <a:tabLst>
                <a:tab pos="3657600" algn="r"/>
              </a:tabLst>
            </a:pPr>
            <a:r>
              <a:rPr lang="en-US"/>
              <a:t>Algorithms	18</a:t>
            </a:r>
          </a:p>
          <a:p>
            <a:pPr>
              <a:tabLst>
                <a:tab pos="3657600" algn="r"/>
              </a:tabLst>
            </a:pPr>
            <a:r>
              <a:rPr lang="en-US"/>
              <a:t>Applications	29</a:t>
            </a:r>
          </a:p>
          <a:p>
            <a:pPr>
              <a:tabLst>
                <a:tab pos="3657600" algn="r"/>
              </a:tabLst>
            </a:pPr>
            <a:r>
              <a:rPr lang="en-US"/>
              <a:t>Architectures	33</a:t>
            </a:r>
          </a:p>
          <a:p>
            <a:pPr>
              <a:tabLst>
                <a:tab pos="3657600" algn="r"/>
              </a:tabLst>
            </a:pPr>
            <a:endParaRPr lang="en-US"/>
          </a:p>
          <a:p>
            <a:pPr>
              <a:tabLst>
                <a:tab pos="3657600" algn="r"/>
              </a:tabLst>
            </a:pP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tabLst>
                <a:tab pos="3657600" algn="r"/>
              </a:tabLst>
            </a:pP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282B95-DEC4-4DAB-B860-318CD0CDE35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b="40917"/>
          <a:stretch>
            <a:fillRect/>
          </a:stretch>
        </p:blipFill>
        <p:spPr bwMode="auto">
          <a:xfrm>
            <a:off x="457200" y="171450"/>
            <a:ext cx="4480678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t="74329"/>
          <a:stretch>
            <a:fillRect/>
          </a:stretch>
        </p:blipFill>
        <p:spPr bwMode="auto">
          <a:xfrm>
            <a:off x="4191000" y="164945"/>
            <a:ext cx="4480678" cy="153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Simon Tavasoli, “Top 10 Machine Learning Algorithms For Beginners: Supervised, and More”, Simplilearn, 30 Mar 2023, url </a:t>
            </a:r>
            <a:r>
              <a:rPr lang="en-US" sz="1000">
                <a:solidFill>
                  <a:srgbClr val="0070C0"/>
                </a:solidFill>
              </a:rPr>
              <a:t>https://www.simplilearn.com/10-algorithms-machine-learning-engineers-need-to-know-article</a:t>
            </a:r>
            <a:r>
              <a:rPr lang="en-US" sz="1000"/>
              <a:t> [20230410].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/>
          <a:srcRect t="57177" b="25670"/>
          <a:stretch>
            <a:fillRect/>
          </a:stretch>
        </p:blipFill>
        <p:spPr bwMode="auto">
          <a:xfrm>
            <a:off x="4191000" y="1657350"/>
            <a:ext cx="4480678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b="34904"/>
          <a:stretch>
            <a:fillRect/>
          </a:stretch>
        </p:blipFill>
        <p:spPr bwMode="auto">
          <a:xfrm>
            <a:off x="457200" y="177954"/>
            <a:ext cx="4643058" cy="369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 t="65096"/>
          <a:stretch>
            <a:fillRect/>
          </a:stretch>
        </p:blipFill>
        <p:spPr bwMode="auto">
          <a:xfrm>
            <a:off x="4114800" y="177955"/>
            <a:ext cx="464305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Simon Tavasoli, “Top 10 Machine Learning Algorithms For Beginners: Supervised, and More”, Simplilearn, 30 Mar 2023, url </a:t>
            </a:r>
            <a:r>
              <a:rPr lang="en-US" sz="1000">
                <a:solidFill>
                  <a:srgbClr val="0070C0"/>
                </a:solidFill>
              </a:rPr>
              <a:t>https://www.simplilearn.com/10-algorithms-machine-learning-engineers-need-to-know-article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t="65236"/>
          <a:stretch>
            <a:fillRect/>
          </a:stretch>
        </p:blipFill>
        <p:spPr bwMode="auto">
          <a:xfrm>
            <a:off x="4800599" y="209550"/>
            <a:ext cx="3928063" cy="1792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Simon Tavasoli, “Top 10 Machine Learning Algorithms For Beginners: Supervised, and More”, Simplilearn, 30 Mar 2023, url </a:t>
            </a:r>
            <a:r>
              <a:rPr lang="en-US" sz="1000">
                <a:solidFill>
                  <a:srgbClr val="0070C0"/>
                </a:solidFill>
              </a:rPr>
              <a:t>https://www.simplilearn.com/10-algorithms-machine-learning-engineers-need-to-know-article</a:t>
            </a:r>
            <a:r>
              <a:rPr lang="en-US" sz="1000"/>
              <a:t> [20230410].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 t="54320" b="33047"/>
          <a:stretch>
            <a:fillRect/>
          </a:stretch>
        </p:blipFill>
        <p:spPr bwMode="auto">
          <a:xfrm>
            <a:off x="4133459" y="1962150"/>
            <a:ext cx="4595203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b="44416"/>
          <a:stretch>
            <a:fillRect/>
          </a:stretch>
        </p:blipFill>
        <p:spPr bwMode="auto">
          <a:xfrm>
            <a:off x="457200" y="209549"/>
            <a:ext cx="4595203" cy="3352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613" y="209550"/>
            <a:ext cx="8231188" cy="3128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Simon Tavasoli, “Top 10 Machine Learning Algorithms For Beginners: Supervised, and More”, Simplilearn, 30 Mar 2023, url </a:t>
            </a:r>
            <a:r>
              <a:rPr lang="en-US" sz="1000">
                <a:solidFill>
                  <a:srgbClr val="0070C0"/>
                </a:solidFill>
              </a:rPr>
              <a:t>https://www.simplilearn.com/10-algorithms-machine-learning-engineers-need-to-know-article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196" y="209550"/>
            <a:ext cx="8178022" cy="243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Simon Tavasoli, “Top 10 Machine Learning Algorithms For Beginners: Supervised, and More”, Simplilearn, 30 Mar 2023, url </a:t>
            </a:r>
            <a:r>
              <a:rPr lang="en-US" sz="1000">
                <a:solidFill>
                  <a:srgbClr val="0070C0"/>
                </a:solidFill>
              </a:rPr>
              <a:t>https://www.simplilearn.com/10-algorithms-machine-learning-engineers-need-to-know-article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b="35623"/>
          <a:stretch>
            <a:fillRect/>
          </a:stretch>
        </p:blipFill>
        <p:spPr bwMode="auto">
          <a:xfrm>
            <a:off x="457200" y="209550"/>
            <a:ext cx="5148512" cy="3789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t="63753"/>
          <a:stretch>
            <a:fillRect/>
          </a:stretch>
        </p:blipFill>
        <p:spPr bwMode="auto">
          <a:xfrm>
            <a:off x="3581399" y="209550"/>
            <a:ext cx="5148511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Simon Tavasoli, “Top 10 Machine Learning Algorithms For Beginners: Supervised, and More”, Simplilearn, 30 Mar 2023, url </a:t>
            </a:r>
            <a:r>
              <a:rPr lang="en-US" sz="1000">
                <a:solidFill>
                  <a:srgbClr val="0070C0"/>
                </a:solidFill>
              </a:rPr>
              <a:t>https://www.simplilearn.com/10-algorithms-machine-learning-engineers-need-to-know-article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9551"/>
            <a:ext cx="4797536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Simon Tavasoli, “Top 10 Machine Learning Algorithms For Beginners: Supervised, and More”, Simplilearn, 30 Mar 2023, url </a:t>
            </a:r>
            <a:r>
              <a:rPr lang="en-US" sz="1000">
                <a:solidFill>
                  <a:srgbClr val="0070C0"/>
                </a:solidFill>
              </a:rPr>
              <a:t>https://www.simplilearn.com/10-algorithms-machine-learning-engineers-need-to-know-article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9" y="209550"/>
            <a:ext cx="8270763" cy="264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Simon Tavasoli, “Top 10 Machine Learning Algorithms For Beginners: Supervised, and More”, Simplilearn, 30 Mar 2023, url </a:t>
            </a:r>
            <a:r>
              <a:rPr lang="en-US" sz="1000">
                <a:solidFill>
                  <a:srgbClr val="0070C0"/>
                </a:solidFill>
              </a:rPr>
              <a:t>https://www.simplilearn.com/10-algorithms-machine-learning-engineers-need-to-know-article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718" y="209550"/>
            <a:ext cx="8204978" cy="3654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Simon Tavasoli, “Top 10 Machine Learning Algorithms For Beginners: Supervised, and More”, Simplilearn, 30 Mar 2023, url </a:t>
            </a:r>
            <a:r>
              <a:rPr lang="en-US" sz="1000">
                <a:solidFill>
                  <a:srgbClr val="0070C0"/>
                </a:solidFill>
              </a:rPr>
              <a:t>https://www.simplilearn.com/10-algorithms-machine-learning-engineers-need-to-know-article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Applications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82261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45058" name="Picture 2" descr="https://www.googleapis.com/download/storage/v1/b/kaggle-forum-message-attachments/o/inbox%2F2769451%2F49795f91d10f36a38303d3b15d382428%2F2-1.jpg?generation=1604672214019633&amp;alt=m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50" y="139210"/>
            <a:ext cx="8191501" cy="4032740"/>
          </a:xfrm>
          <a:prstGeom prst="rect">
            <a:avLst/>
          </a:prstGeom>
          <a:noFill/>
        </p:spPr>
      </p:pic>
      <p:sp>
        <p:nvSpPr>
          <p:cNvPr id="8" name="Rectangle 7">
            <a:hlinkClick r:id="rId3"/>
          </p:cNvPr>
          <p:cNvSpPr/>
          <p:nvPr/>
        </p:nvSpPr>
        <p:spPr>
          <a:xfrm>
            <a:off x="457200" y="4184436"/>
            <a:ext cx="822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Mohaiminul Islam, “Machine Learning”, Kaggle, 6 Nov 2020, url </a:t>
            </a:r>
            <a:r>
              <a:rPr lang="en-US" sz="1000">
                <a:solidFill>
                  <a:srgbClr val="0070C0"/>
                </a:solidFill>
              </a:rPr>
              <a:t>https://www.kaggle.com/getting-started/195629</a:t>
            </a:r>
            <a:r>
              <a:rPr lang="en-US" sz="1000"/>
              <a:t> [20230411].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97540-D86B-2415-BB78-04FA1C722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CFDCD-40D4-618A-709D-E3FDD8A22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98627-9202-3031-FD75-D7F2F5C86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A4C17F-A1FD-55C8-E16B-E50F2F079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8654" r="1613" b="8262"/>
          <a:stretch/>
        </p:blipFill>
        <p:spPr bwMode="auto">
          <a:xfrm>
            <a:off x="2057400" y="92938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8A77E1C4-8BDA-7788-67AD-252C0C83EA91}"/>
              </a:ext>
            </a:extLst>
          </p:cNvPr>
          <p:cNvSpPr/>
          <p:nvPr/>
        </p:nvSpPr>
        <p:spPr>
          <a:xfrm>
            <a:off x="457200" y="4184436"/>
            <a:ext cx="822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-, “Top Fascinating Application of Deep Learning”, Digital Leaders, 11 Oct 2020, url </a:t>
            </a:r>
            <a:r>
              <a:rPr lang="en-US" sz="1000">
                <a:solidFill>
                  <a:srgbClr val="0070C0"/>
                </a:solidFill>
              </a:rPr>
              <a:t>https://glweb.eu/blog/digital-transformation/155</a:t>
            </a:r>
            <a:r>
              <a:rPr lang="en-US" sz="1000"/>
              <a:t> [20230411].</a:t>
            </a:r>
          </a:p>
        </p:txBody>
      </p:sp>
    </p:spTree>
    <p:extLst>
      <p:ext uri="{BB962C8B-B14F-4D97-AF65-F5344CB8AC3E}">
        <p14:creationId xmlns:p14="http://schemas.microsoft.com/office/powerpoint/2010/main" val="3959619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2DE634-BCB9-DC14-CB04-B443F8FD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168B6-90F2-C498-E9F4-0FBEB5B2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A2AFE-335A-69D3-2A26-B57D7A1D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146" name="Picture 2" descr="Applications of Machine Learning - Javatpoint">
            <a:extLst>
              <a:ext uri="{FF2B5EF4-FFF2-40B4-BE49-F238E27FC236}">
                <a16:creationId xmlns:a16="http://schemas.microsoft.com/office/drawing/2014/main" id="{8C98A60B-4CC7-4F5F-AE84-ED74A982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77698"/>
            <a:ext cx="4724400" cy="405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C258977F-7587-232C-89A0-816F3E1A5E85}"/>
              </a:ext>
            </a:extLst>
          </p:cNvPr>
          <p:cNvSpPr/>
          <p:nvPr/>
        </p:nvSpPr>
        <p:spPr>
          <a:xfrm>
            <a:off x="457200" y="4184436"/>
            <a:ext cx="822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-, “Applications of Machine learning”, JavaTpoint, url </a:t>
            </a:r>
            <a:r>
              <a:rPr lang="en-US" sz="1000">
                <a:solidFill>
                  <a:srgbClr val="0070C0"/>
                </a:solidFill>
              </a:rPr>
              <a:t>https://www.javatpoint.com/applications-of-machine-learning</a:t>
            </a:r>
            <a:r>
              <a:rPr lang="en-US" sz="1000"/>
              <a:t> [20230411].</a:t>
            </a:r>
          </a:p>
        </p:txBody>
      </p:sp>
    </p:spTree>
    <p:extLst>
      <p:ext uri="{BB962C8B-B14F-4D97-AF65-F5344CB8AC3E}">
        <p14:creationId xmlns:p14="http://schemas.microsoft.com/office/powerpoint/2010/main" val="941902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Architectures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www.googleapis.com/download/storage/v1/b/kaggle-forum-message-attachments/o/inbox%2F2769451%2F25966684faf1586c86601907c8013bfc%2Funnamed.jpg?generation=1604671856257615&amp;alt=media"/>
          <p:cNvPicPr>
            <a:picLocks noChangeAspect="1" noChangeArrowheads="1"/>
          </p:cNvPicPr>
          <p:nvPr/>
        </p:nvPicPr>
        <p:blipFill>
          <a:blip r:embed="rId2"/>
          <a:srcRect l="60938" t="93598" r="28125"/>
          <a:stretch>
            <a:fillRect/>
          </a:stretch>
        </p:blipFill>
        <p:spPr bwMode="auto">
          <a:xfrm>
            <a:off x="5943599" y="22303"/>
            <a:ext cx="2831299" cy="4181706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9" name="Picture 2" descr="https://www.googleapis.com/download/storage/v1/b/kaggle-forum-message-attachments/o/inbox%2F2769451%2F25966684faf1586c86601907c8013bfc%2Funnamed.jpg?generation=1604671856257615&amp;alt=media"/>
          <p:cNvPicPr>
            <a:picLocks noChangeAspect="1" noChangeArrowheads="1"/>
          </p:cNvPicPr>
          <p:nvPr/>
        </p:nvPicPr>
        <p:blipFill>
          <a:blip r:embed="rId2"/>
          <a:srcRect b="23828"/>
          <a:stretch>
            <a:fillRect/>
          </a:stretch>
        </p:blipFill>
        <p:spPr bwMode="auto">
          <a:xfrm>
            <a:off x="457199" y="22302"/>
            <a:ext cx="5486401" cy="4179095"/>
          </a:xfrm>
          <a:prstGeom prst="rect">
            <a:avLst/>
          </a:prstGeom>
          <a:noFill/>
        </p:spPr>
      </p:pic>
      <p:pic>
        <p:nvPicPr>
          <p:cNvPr id="10" name="Picture 2" descr="https://www.googleapis.com/download/storage/v1/b/kaggle-forum-message-attachments/o/inbox%2F2769451%2F25966684faf1586c86601907c8013bfc%2Funnamed.jpg?generation=1604671856257615&amp;alt=media"/>
          <p:cNvPicPr>
            <a:picLocks noChangeAspect="1" noChangeArrowheads="1"/>
          </p:cNvPicPr>
          <p:nvPr/>
        </p:nvPicPr>
        <p:blipFill>
          <a:blip r:embed="rId2"/>
          <a:srcRect t="79297" r="76563" b="7031"/>
          <a:stretch>
            <a:fillRect/>
          </a:stretch>
        </p:blipFill>
        <p:spPr bwMode="auto">
          <a:xfrm>
            <a:off x="6421245" y="665355"/>
            <a:ext cx="1143000" cy="666750"/>
          </a:xfrm>
          <a:prstGeom prst="rect">
            <a:avLst/>
          </a:prstGeom>
          <a:noFill/>
        </p:spPr>
      </p:pic>
      <p:sp>
        <p:nvSpPr>
          <p:cNvPr id="11" name="Rectangle 10">
            <a:hlinkClick r:id="rId3"/>
          </p:cNvPr>
          <p:cNvSpPr/>
          <p:nvPr/>
        </p:nvSpPr>
        <p:spPr>
          <a:xfrm>
            <a:off x="457200" y="4184436"/>
            <a:ext cx="822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Mohaiminul Islam, “Machine Learning”, Kaggle, 6 Nov 2020, url </a:t>
            </a:r>
            <a:r>
              <a:rPr lang="en-US" sz="1000">
                <a:solidFill>
                  <a:srgbClr val="0070C0"/>
                </a:solidFill>
              </a:rPr>
              <a:t>https://www.kaggle.com/getting-started/195629</a:t>
            </a:r>
            <a:r>
              <a:rPr lang="en-US" sz="1000"/>
              <a:t> [20230411].</a:t>
            </a:r>
          </a:p>
        </p:txBody>
      </p:sp>
      <p:pic>
        <p:nvPicPr>
          <p:cNvPr id="12" name="Picture 2" descr="https://www.googleapis.com/download/storage/v1/b/kaggle-forum-message-attachments/o/inbox%2F2769451%2F25966684faf1586c86601907c8013bfc%2Funnamed.jpg?generation=1604671856257615&amp;alt=media"/>
          <p:cNvPicPr>
            <a:picLocks noChangeAspect="1" noChangeArrowheads="1"/>
          </p:cNvPicPr>
          <p:nvPr/>
        </p:nvPicPr>
        <p:blipFill>
          <a:blip r:embed="rId2"/>
          <a:srcRect l="60938" t="81098"/>
          <a:stretch>
            <a:fillRect/>
          </a:stretch>
        </p:blipFill>
        <p:spPr bwMode="auto">
          <a:xfrm>
            <a:off x="6553200" y="1833911"/>
            <a:ext cx="1905000" cy="921835"/>
          </a:xfrm>
          <a:prstGeom prst="rect">
            <a:avLst/>
          </a:prstGeom>
          <a:noFill/>
        </p:spPr>
      </p:pic>
      <p:pic>
        <p:nvPicPr>
          <p:cNvPr id="13" name="Picture 2" descr="https://www.googleapis.com/download/storage/v1/b/kaggle-forum-message-attachments/o/inbox%2F2769451%2F25966684faf1586c86601907c8013bfc%2Funnamed.jpg?generation=1604671856257615&amp;alt=media"/>
          <p:cNvPicPr>
            <a:picLocks noChangeAspect="1" noChangeArrowheads="1"/>
          </p:cNvPicPr>
          <p:nvPr/>
        </p:nvPicPr>
        <p:blipFill>
          <a:blip r:embed="rId2"/>
          <a:srcRect l="23438" t="81441" r="39062" b="6641"/>
          <a:stretch>
            <a:fillRect/>
          </a:stretch>
        </p:blipFill>
        <p:spPr bwMode="auto">
          <a:xfrm>
            <a:off x="6553200" y="1304693"/>
            <a:ext cx="1828800" cy="5812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11" name="Rectangle 10">
            <a:hlinkClick r:id="rId2"/>
          </p:cNvPr>
          <p:cNvSpPr/>
          <p:nvPr/>
        </p:nvSpPr>
        <p:spPr>
          <a:xfrm>
            <a:off x="457200" y="4184436"/>
            <a:ext cx="822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Mohaiminul Islam, “Machine Learning”, Kaggle, 6 Nov 2020, url </a:t>
            </a:r>
            <a:r>
              <a:rPr lang="en-US" sz="1000">
                <a:solidFill>
                  <a:srgbClr val="0070C0"/>
                </a:solidFill>
              </a:rPr>
              <a:t>https://www.kaggle.com/getting-started/195629</a:t>
            </a:r>
            <a:r>
              <a:rPr lang="en-US" sz="1000"/>
              <a:t> [20230411].</a:t>
            </a:r>
          </a:p>
        </p:txBody>
      </p:sp>
      <p:pic>
        <p:nvPicPr>
          <p:cNvPr id="7" name="Picture 2" descr="https://www.googleapis.com/download/storage/v1/b/kaggle-forum-message-attachments/o/inbox%2F2769451%2F798b6679730786288afdf5b2c494d9d6%2Fdeep_learning.png?generation=1604672031202476&amp;alt=media"/>
          <p:cNvPicPr>
            <a:picLocks noChangeAspect="1" noChangeArrowheads="1"/>
          </p:cNvPicPr>
          <p:nvPr/>
        </p:nvPicPr>
        <p:blipFill>
          <a:blip r:embed="rId3"/>
          <a:srcRect b="50023"/>
          <a:stretch>
            <a:fillRect/>
          </a:stretch>
        </p:blipFill>
        <p:spPr bwMode="auto">
          <a:xfrm>
            <a:off x="455613" y="274463"/>
            <a:ext cx="8232775" cy="3752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11" name="Rectangle 10">
            <a:hlinkClick r:id="rId2"/>
          </p:cNvPr>
          <p:cNvSpPr/>
          <p:nvPr/>
        </p:nvSpPr>
        <p:spPr>
          <a:xfrm>
            <a:off x="457200" y="4184436"/>
            <a:ext cx="822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Mohaiminul Islam, “Machine Learning”, Kaggle, 6 Nov 2020, url </a:t>
            </a:r>
            <a:r>
              <a:rPr lang="en-US" sz="1000">
                <a:solidFill>
                  <a:srgbClr val="0070C0"/>
                </a:solidFill>
              </a:rPr>
              <a:t>https://www.kaggle.com/getting-started/195629</a:t>
            </a:r>
            <a:r>
              <a:rPr lang="en-US" sz="1000"/>
              <a:t> [20230411].</a:t>
            </a:r>
          </a:p>
        </p:txBody>
      </p:sp>
      <p:pic>
        <p:nvPicPr>
          <p:cNvPr id="46082" name="Picture 2" descr="https://www.googleapis.com/download/storage/v1/b/kaggle-forum-message-attachments/o/inbox%2F2769451%2F798b6679730786288afdf5b2c494d9d6%2Fdeep_learning.png?generation=1604672031202476&amp;alt=media"/>
          <p:cNvPicPr>
            <a:picLocks noChangeAspect="1" noChangeArrowheads="1"/>
          </p:cNvPicPr>
          <p:nvPr/>
        </p:nvPicPr>
        <p:blipFill>
          <a:blip r:embed="rId3"/>
          <a:srcRect t="50126"/>
          <a:stretch>
            <a:fillRect/>
          </a:stretch>
        </p:blipFill>
        <p:spPr bwMode="auto">
          <a:xfrm>
            <a:off x="455613" y="274463"/>
            <a:ext cx="8232775" cy="37450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4176EC-B88C-3A36-53B7-6EE06E786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16D28C-E099-CBA2-AD39-AE92190FC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5B12B-D8BE-C847-035B-666FCB18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5" name="Rectangle 4">
            <a:hlinkClick r:id="rId2"/>
            <a:extLst>
              <a:ext uri="{FF2B5EF4-FFF2-40B4-BE49-F238E27FC236}">
                <a16:creationId xmlns:a16="http://schemas.microsoft.com/office/drawing/2014/main" id="{7E6D604A-BD0D-F615-6AC8-E539A6668958}"/>
              </a:ext>
            </a:extLst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Andrew Tch, “The mostly complete chart of Neural Networks, explained”, Towards Data Science, 4 Aug 2017, url </a:t>
            </a:r>
            <a:r>
              <a:rPr lang="en-US" sz="1000">
                <a:solidFill>
                  <a:srgbClr val="0070C0"/>
                </a:solidFill>
              </a:rPr>
              <a:t>https://towardsdatascience.com/p-3fb6f2367464</a:t>
            </a:r>
            <a:r>
              <a:rPr lang="en-US" sz="1000"/>
              <a:t> [20230411].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D8C5E9-DFB4-E66B-41F5-BB992152C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85750"/>
            <a:ext cx="5181600" cy="1257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0D90D2-67D5-1D2E-CEDE-75115233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48" y="1487118"/>
            <a:ext cx="1866900" cy="1257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1C3D2D-C29A-1567-51B2-9DF29C1BD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774365"/>
            <a:ext cx="2257425" cy="1238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6135CE-29EB-C1F5-13A0-B9F95C33A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1651280"/>
            <a:ext cx="2114550" cy="1314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787F25-3AE0-BEC1-AAB3-2F77C92CE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854765"/>
            <a:ext cx="2171700" cy="8191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5C1956-CEE5-C3AC-B618-F29B81D72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6631" y="1543050"/>
            <a:ext cx="1981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88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4176EC-B88C-3A36-53B7-6EE06E786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16D28C-E099-CBA2-AD39-AE92190FC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5B12B-D8BE-C847-035B-666FCB18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Rectangle 4">
            <a:hlinkClick r:id="rId2"/>
            <a:extLst>
              <a:ext uri="{FF2B5EF4-FFF2-40B4-BE49-F238E27FC236}">
                <a16:creationId xmlns:a16="http://schemas.microsoft.com/office/drawing/2014/main" id="{7E6D604A-BD0D-F615-6AC8-E539A6668958}"/>
              </a:ext>
            </a:extLst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Andrew Tch, “The mostly complete chart of Neural Networks, explained”, Towards Data Science, 4 Aug 2017, url </a:t>
            </a:r>
            <a:r>
              <a:rPr lang="en-US" sz="1000">
                <a:solidFill>
                  <a:srgbClr val="0070C0"/>
                </a:solidFill>
              </a:rPr>
              <a:t>https://towardsdatascience.com/p-3fb6f2367464</a:t>
            </a:r>
            <a:r>
              <a:rPr lang="en-US" sz="1000"/>
              <a:t> [20230411].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8E17B4-6C55-6F37-5DAB-168253669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558954"/>
            <a:ext cx="2009775" cy="196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7EC1EC-4C63-7F78-F2DC-B7ED8DBD8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185" y="574151"/>
            <a:ext cx="2085975" cy="1152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7981F1-D6E4-D595-E87F-C64FA3CBC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577" y="574151"/>
            <a:ext cx="1504950" cy="1143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0C764F-B0F8-A26B-081B-29A6613E1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020" y="574151"/>
            <a:ext cx="1314450" cy="1171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9F53ED-7E79-F5DC-C68D-FD216DB70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887" y="2336768"/>
            <a:ext cx="2581275" cy="1552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1FB650-B1C0-5524-F5B1-76A0594990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2320287"/>
            <a:ext cx="2628900" cy="1514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6E0EC1-5EE4-4248-7284-2B4A9870D5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8938" y="2614582"/>
            <a:ext cx="20193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97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4176EC-B88C-3A36-53B7-6EE06E786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16D28C-E099-CBA2-AD39-AE92190FC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5B12B-D8BE-C847-035B-666FCB18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5" name="Rectangle 4">
            <a:hlinkClick r:id="rId2"/>
            <a:extLst>
              <a:ext uri="{FF2B5EF4-FFF2-40B4-BE49-F238E27FC236}">
                <a16:creationId xmlns:a16="http://schemas.microsoft.com/office/drawing/2014/main" id="{7E6D604A-BD0D-F615-6AC8-E539A6668958}"/>
              </a:ext>
            </a:extLst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Andrew Tch, “The mostly complete chart of Neural Networks, explained”, Towards Data Science, 4 Aug 2017, url </a:t>
            </a:r>
            <a:r>
              <a:rPr lang="en-US" sz="1000">
                <a:solidFill>
                  <a:srgbClr val="0070C0"/>
                </a:solidFill>
              </a:rPr>
              <a:t>https://towardsdatascience.com/p-3fb6f2367464</a:t>
            </a:r>
            <a:r>
              <a:rPr lang="en-US" sz="1000"/>
              <a:t> [20230411].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C4DBD-3430-5C5C-5B70-DE17C21BF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3837"/>
            <a:ext cx="1571625" cy="1971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D03E2E-6FCB-228B-7321-07D1A1445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187" y="247650"/>
            <a:ext cx="1619250" cy="1924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4D7895-08E0-957D-7592-DD0888D4A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039" y="209550"/>
            <a:ext cx="1447800" cy="1962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9E7F69-E847-C651-7832-D914C574E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6438" y="210406"/>
            <a:ext cx="1362075" cy="1914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179D8E-26AB-6C64-2EA5-C3C9ABC88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44" y="2199302"/>
            <a:ext cx="1695450" cy="19716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A96E1A-1E8E-9606-14ED-CB7985F830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0999" y="2248293"/>
            <a:ext cx="1847850" cy="19621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A75908-DB5E-6D81-638D-1DBF731AE2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8177" y="2301080"/>
            <a:ext cx="1943100" cy="18859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DC442A-F8C3-9954-B315-F211472B97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5252" y="2303502"/>
            <a:ext cx="16097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85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8C4130-687B-63B8-946B-D942C93B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E951AC-FC7B-7AC1-43E7-24135674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7B05A-DEE5-2FEA-9280-A0069200E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B75BA1-B1DC-E93B-20ED-F7D28EAA58C0}"/>
              </a:ext>
            </a:extLst>
          </p:cNvPr>
          <p:cNvGrpSpPr/>
          <p:nvPr/>
        </p:nvGrpSpPr>
        <p:grpSpPr>
          <a:xfrm>
            <a:off x="1001228" y="213832"/>
            <a:ext cx="7141544" cy="4114800"/>
            <a:chOff x="672101" y="285750"/>
            <a:chExt cx="7141544" cy="4114800"/>
          </a:xfrm>
        </p:grpSpPr>
        <p:pic>
          <p:nvPicPr>
            <p:cNvPr id="1026" name="Picture 2" descr="Types-of-Artificial-Intelligence">
              <a:extLst>
                <a:ext uri="{FF2B5EF4-FFF2-40B4-BE49-F238E27FC236}">
                  <a16:creationId xmlns:a16="http://schemas.microsoft.com/office/drawing/2014/main" id="{40532C8D-33EE-46D8-BBC8-D81B2901F6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06" b="739"/>
            <a:stretch/>
          </p:blipFill>
          <p:spPr bwMode="auto">
            <a:xfrm>
              <a:off x="672101" y="285750"/>
              <a:ext cx="5834344" cy="411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Types-of-Artificial-Intelligence">
              <a:extLst>
                <a:ext uri="{FF2B5EF4-FFF2-40B4-BE49-F238E27FC236}">
                  <a16:creationId xmlns:a16="http://schemas.microsoft.com/office/drawing/2014/main" id="{D247EC23-F96F-EB7C-DCAA-70A06E8C8A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25" r="10372" b="73333"/>
            <a:stretch/>
          </p:blipFill>
          <p:spPr bwMode="auto">
            <a:xfrm rot="5400000">
              <a:off x="5101254" y="1688158"/>
              <a:ext cx="4112446" cy="1312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F199E6AE-1281-7883-34E0-26583ECBC53F}"/>
              </a:ext>
            </a:extLst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Great Learning Team, “What is Artificial Intelligence in 2023? Types, Trends, and Future of it?”, 7 Mar 2023, url </a:t>
            </a:r>
            <a:r>
              <a:rPr lang="en-US" sz="1000">
                <a:solidFill>
                  <a:srgbClr val="0070C0"/>
                </a:solidFill>
              </a:rPr>
              <a:t>https://www.mygreatlearning.com/blog/what-is-artificial-intelligence/</a:t>
            </a:r>
            <a:r>
              <a:rPr lang="en-US" sz="1000"/>
              <a:t> [20230411].</a:t>
            </a:r>
          </a:p>
        </p:txBody>
      </p:sp>
    </p:spTree>
    <p:extLst>
      <p:ext uri="{BB962C8B-B14F-4D97-AF65-F5344CB8AC3E}">
        <p14:creationId xmlns:p14="http://schemas.microsoft.com/office/powerpoint/2010/main" val="2816400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3B08AB-8692-1A83-41F7-D48A68443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8C18C3-F116-F08D-408D-26D35646C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F6118-7B7B-ADA4-6014-9EC48D43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CD56C8-8F7D-345B-4005-73F355C05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352691"/>
            <a:ext cx="2952750" cy="2000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D3AE70-8002-BFA2-B137-1489BB227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925" y="200025"/>
            <a:ext cx="3419475" cy="2371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46A8F0-72CB-3926-09E9-FB97B1893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2419084"/>
            <a:ext cx="2390775" cy="2371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9E9295-84C7-2CA3-641A-897958BE1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725" y="2452505"/>
            <a:ext cx="3952875" cy="2371725"/>
          </a:xfrm>
          <a:prstGeom prst="rect">
            <a:avLst/>
          </a:prstGeom>
        </p:spPr>
      </p:pic>
      <p:sp>
        <p:nvSpPr>
          <p:cNvPr id="13" name="Rectangle 12">
            <a:hlinkClick r:id="rId6"/>
            <a:extLst>
              <a:ext uri="{FF2B5EF4-FFF2-40B4-BE49-F238E27FC236}">
                <a16:creationId xmlns:a16="http://schemas.microsoft.com/office/drawing/2014/main" id="{6DCDD935-7D65-7231-A58D-5AC43EB3FBAE}"/>
              </a:ext>
            </a:extLst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Andrew Tch, “The mostly complete chart of Neural Networks, explained”, Towards Data Science, 4 Aug 2017, url </a:t>
            </a:r>
            <a:r>
              <a:rPr lang="en-US" sz="1000">
                <a:solidFill>
                  <a:srgbClr val="0070C0"/>
                </a:solidFill>
              </a:rPr>
              <a:t>https://towardsdatascience.com/p-3fb6f2367464</a:t>
            </a:r>
            <a:r>
              <a:rPr lang="en-US" sz="1000"/>
              <a:t> [20230411].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E3B973-D704-42A6-7334-4322A608F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9925" y="554740"/>
            <a:ext cx="2181225" cy="1543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EB6DFC-E41B-780C-8948-67F9750FF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9209" y="2280508"/>
            <a:ext cx="23907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47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EE4D88-D79E-3C37-E6FE-66786DC5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B84912-A6EB-4634-F78C-A790C4BF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785D0-7191-3001-67A2-69AEB1C5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5" name="Rectangle 4">
            <a:hlinkClick r:id="rId2"/>
            <a:extLst>
              <a:ext uri="{FF2B5EF4-FFF2-40B4-BE49-F238E27FC236}">
                <a16:creationId xmlns:a16="http://schemas.microsoft.com/office/drawing/2014/main" id="{513792C0-56C1-589A-C844-82A8565D53A4}"/>
              </a:ext>
            </a:extLst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Andrew Tch, “The mostly complete chart of Neural Networks, explained”, Towards Data Science, 4 Aug 2017, url </a:t>
            </a:r>
            <a:r>
              <a:rPr lang="en-US" sz="1000">
                <a:solidFill>
                  <a:srgbClr val="0070C0"/>
                </a:solidFill>
              </a:rPr>
              <a:t>https://towardsdatascience.com/p-3fb6f2367464</a:t>
            </a:r>
            <a:r>
              <a:rPr lang="en-US" sz="1000"/>
              <a:t> [20230411].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E8230-371F-2838-1D29-0B97D05BC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85750"/>
            <a:ext cx="2953162" cy="1743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9A088-D2F4-8242-D761-F1D8EFE99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758" y="285750"/>
            <a:ext cx="2219325" cy="1924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3BB647-DB28-C8BF-15B8-09EBFC106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5" y="285750"/>
            <a:ext cx="2543175" cy="1971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A95E96-BF98-97AB-9781-9F788E9B9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3217" y="2219427"/>
            <a:ext cx="2143125" cy="1943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428E39-0D09-952A-8219-2E8E5E7420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658" y="2543175"/>
            <a:ext cx="3819525" cy="13239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E85856-451F-907C-6CD4-92F90C9297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7712" y="2322027"/>
            <a:ext cx="17049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64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Research Discussion</a:t>
            </a:r>
          </a:p>
        </p:txBody>
      </p:sp>
      <p:sp>
        <p:nvSpPr>
          <p:cNvPr id="43011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2023-04-10 | 40132 | +62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70EBE-197A-4ED7-87F9-BAF4AD9A6869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43013" name="Title 6"/>
          <p:cNvSpPr>
            <a:spLocks noGrp="1"/>
          </p:cNvSpPr>
          <p:nvPr>
            <p:ph type="title" idx="4294967295"/>
          </p:nvPr>
        </p:nvSpPr>
        <p:spPr>
          <a:xfrm>
            <a:off x="457200" y="2091929"/>
            <a:ext cx="8229600" cy="857250"/>
          </a:xfrm>
        </p:spPr>
        <p:txBody>
          <a:bodyPr/>
          <a:lstStyle/>
          <a:p>
            <a:pPr eaLnBrk="1" hangingPunct="1"/>
            <a:r>
              <a:rPr lang="en-US"/>
              <a:t>Thank you</a:t>
            </a:r>
          </a:p>
        </p:txBody>
      </p:sp>
      <p:sp>
        <p:nvSpPr>
          <p:cNvPr id="6" name="Rectangle 5">
            <a:hlinkClick r:id="rId2"/>
          </p:cNvPr>
          <p:cNvSpPr/>
          <p:nvPr/>
        </p:nvSpPr>
        <p:spPr>
          <a:xfrm>
            <a:off x="469075" y="4348100"/>
            <a:ext cx="821772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-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2AE20-0056-59F1-A9D8-37CFC950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7F8B7-43E4-E543-7333-E3820D740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6D96EB-0212-DDB4-99AF-92F49350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282B95-DEC4-4DAB-B860-318CD0CDE35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998EDF-48F0-6A27-F1E5-89F9F61EF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" t="26972" r="1165" b="1157"/>
          <a:stretch/>
        </p:blipFill>
        <p:spPr bwMode="auto">
          <a:xfrm>
            <a:off x="304800" y="166686"/>
            <a:ext cx="8229600" cy="391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46E11E4-4157-4F29-2042-DE84334521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411" r="30792" b="84468"/>
          <a:stretch/>
        </p:blipFill>
        <p:spPr bwMode="auto">
          <a:xfrm rot="5400000">
            <a:off x="7343776" y="1809750"/>
            <a:ext cx="2895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hlinkClick r:id="rId3"/>
            <a:extLst>
              <a:ext uri="{FF2B5EF4-FFF2-40B4-BE49-F238E27FC236}">
                <a16:creationId xmlns:a16="http://schemas.microsoft.com/office/drawing/2014/main" id="{F6958E8A-1218-D293-501D-77C9A054DA78}"/>
              </a:ext>
            </a:extLst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-, “4 Types of Artificial Intelligence”, Huawei, 20 Jun 2022, url </a:t>
            </a:r>
            <a:r>
              <a:rPr lang="en-US" sz="1000">
                <a:solidFill>
                  <a:srgbClr val="0070C0"/>
                </a:solidFill>
              </a:rPr>
              <a:t>https://forum.huawei.com/enterprise/en/4-types-of-artificial-intelligence/thread/891503-891</a:t>
            </a:r>
            <a:r>
              <a:rPr lang="en-US" sz="1000"/>
              <a:t> [20230411].</a:t>
            </a:r>
          </a:p>
        </p:txBody>
      </p:sp>
    </p:spTree>
    <p:extLst>
      <p:ext uri="{BB962C8B-B14F-4D97-AF65-F5344CB8AC3E}">
        <p14:creationId xmlns:p14="http://schemas.microsoft.com/office/powerpoint/2010/main" val="232839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C70234-7318-CE9A-131C-2527436D2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9A36F-62F3-056D-A91E-2D3349481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F1417-8AAD-663D-D953-75E93ADBE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4098" name="Picture 2" descr="Government steps to promote upskilling or reskilling of Artificial  Intelligence">
            <a:extLst>
              <a:ext uri="{FF2B5EF4-FFF2-40B4-BE49-F238E27FC236}">
                <a16:creationId xmlns:a16="http://schemas.microsoft.com/office/drawing/2014/main" id="{6780D579-6E2E-336F-D7E3-6F69515AD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" b="3320"/>
          <a:stretch/>
        </p:blipFill>
        <p:spPr bwMode="auto">
          <a:xfrm>
            <a:off x="1295401" y="60492"/>
            <a:ext cx="6553200" cy="424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426F3D-9CFD-6F16-B59B-0D43FDFE5C09}"/>
              </a:ext>
            </a:extLst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Abhishek Saraf, “Government steps to promote upskilling or reskilling of Artificial Intelligence”, Toppernotes, 31 Mar 2022, url </a:t>
            </a:r>
            <a:r>
              <a:rPr lang="en-US" sz="1000">
                <a:solidFill>
                  <a:srgbClr val="0070C0"/>
                </a:solidFill>
              </a:rPr>
              <a:t>https://web.toppersnotes.com/current-affairs/blog/government-steps-to-promote-upskilling-or-reskilling-of-artificial-intelligence-Bog9</a:t>
            </a:r>
            <a:r>
              <a:rPr lang="en-US" sz="1000"/>
              <a:t> [20230411].</a:t>
            </a:r>
          </a:p>
        </p:txBody>
      </p:sp>
    </p:spTree>
    <p:extLst>
      <p:ext uri="{BB962C8B-B14F-4D97-AF65-F5344CB8AC3E}">
        <p14:creationId xmlns:p14="http://schemas.microsoft.com/office/powerpoint/2010/main" val="330356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Machine Learning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026" name="Picture 2" descr="https://www.fsm.ac.in/blog/wp-content/uploads/2022/08/ml-e161055382671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" y="88543"/>
            <a:ext cx="7543800" cy="4616807"/>
          </a:xfrm>
          <a:prstGeom prst="rect">
            <a:avLst/>
          </a:prstGeom>
          <a:noFill/>
        </p:spPr>
      </p:pic>
      <p:sp>
        <p:nvSpPr>
          <p:cNvPr id="9" name="Rectangle 8">
            <a:hlinkClick r:id="rId4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CCR, “An Introduction to Machine Learning, Its Importance, Types, and Applications”, FORE School of Management, New Delhi, 31 Aug 2022, url </a:t>
            </a:r>
            <a:r>
              <a:rPr lang="en-US" sz="1000">
                <a:solidFill>
                  <a:srgbClr val="0070C0"/>
                </a:solidFill>
              </a:rPr>
              <a:t>https://www.fsm.ac.in/blog/an-introduction-to-machine-learning-its-importance-types-and-applications/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Rectangle 4">
            <a:hlinkClick r:id="rId2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Vikita Padaliya, “Difference between AI, ML and DL”, Medium, 25 Sep 2019, url </a:t>
            </a:r>
            <a:r>
              <a:rPr lang="en-US" sz="1000">
                <a:solidFill>
                  <a:srgbClr val="0070C0"/>
                </a:solidFill>
              </a:rPr>
              <a:t>https://medium.com/decoding-artificial-intelligence/p-f5274d8db2</a:t>
            </a:r>
            <a:r>
              <a:rPr lang="en-US" sz="1000"/>
              <a:t> [20230411].</a:t>
            </a:r>
          </a:p>
        </p:txBody>
      </p:sp>
      <p:pic>
        <p:nvPicPr>
          <p:cNvPr id="53250" name="Picture 2" descr="https://miro.medium.com/v2/resize:fit:700/1*FV0QEeAhCXMlvWZUpShJIg.png"/>
          <p:cNvPicPr>
            <a:picLocks noChangeAspect="1" noChangeArrowheads="1"/>
          </p:cNvPicPr>
          <p:nvPr/>
        </p:nvPicPr>
        <p:blipFill>
          <a:blip r:embed="rId3"/>
          <a:srcRect t="1939" b="6977"/>
          <a:stretch>
            <a:fillRect/>
          </a:stretch>
        </p:blipFill>
        <p:spPr bwMode="auto">
          <a:xfrm>
            <a:off x="1295400" y="133350"/>
            <a:ext cx="6667500" cy="4103649"/>
          </a:xfrm>
          <a:prstGeom prst="rect">
            <a:avLst/>
          </a:prstGeom>
          <a:noFill/>
        </p:spPr>
      </p:pic>
      <p:pic>
        <p:nvPicPr>
          <p:cNvPr id="7" name="Picture 2" descr="https://miro.medium.com/v2/resize:fit:700/1*FV0QEeAhCXMlvWZUpShJIg.png"/>
          <p:cNvPicPr>
            <a:picLocks noChangeAspect="1" noChangeArrowheads="1"/>
          </p:cNvPicPr>
          <p:nvPr/>
        </p:nvPicPr>
        <p:blipFill>
          <a:blip r:embed="rId3"/>
          <a:srcRect l="21714" t="91332" r="23429" b="211"/>
          <a:stretch>
            <a:fillRect/>
          </a:stretch>
        </p:blipFill>
        <p:spPr bwMode="auto">
          <a:xfrm rot="16200000">
            <a:off x="6069051" y="1976091"/>
            <a:ext cx="3657600" cy="381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7265</TotalTime>
  <Words>1625</Words>
  <Application>Microsoft Office PowerPoint</Application>
  <PresentationFormat>On-screen Show (16:9)</PresentationFormat>
  <Paragraphs>186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Machine Learning Discussing through available diagrams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 is also another way for types of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Fisika | Teknologi Informasi dan Komunikasi</dc:title>
  <dc:creator>Sparisoma Viridi</dc:creator>
  <cp:lastModifiedBy>Sparisoma Viridi</cp:lastModifiedBy>
  <cp:revision>1225</cp:revision>
  <dcterms:created xsi:type="dcterms:W3CDTF">2012-12-06T09:55:31Z</dcterms:created>
  <dcterms:modified xsi:type="dcterms:W3CDTF">2023-04-11T03:57:49Z</dcterms:modified>
</cp:coreProperties>
</file>